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59" r:id="rId5"/>
    <p:sldId id="260" r:id="rId6"/>
    <p:sldId id="261" r:id="rId7"/>
    <p:sldId id="262" r:id="rId8"/>
    <p:sldId id="265" r:id="rId9"/>
    <p:sldId id="263"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274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53EB64-84FC-434A-BF90-5134A0CB5CB5}" type="datetimeFigureOut">
              <a:rPr lang="en-IN" smtClean="0"/>
              <a:pPr/>
              <a:t>25-07-2019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88AF61-7897-4E05-92D7-64973D0E8784}" type="slidenum">
              <a:rPr lang="en-IN" smtClean="0"/>
              <a:pPr/>
              <a:t>‹#›</a:t>
            </a:fld>
            <a:endParaRPr lang="en-IN"/>
          </a:p>
        </p:txBody>
      </p:sp>
    </p:spTree>
    <p:extLst>
      <p:ext uri="{BB962C8B-B14F-4D97-AF65-F5344CB8AC3E}">
        <p14:creationId xmlns:p14="http://schemas.microsoft.com/office/powerpoint/2010/main" val="837984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E9217D7-C25A-4736-8433-D80D47A140EC}" type="datetime1">
              <a:rPr lang="en-US" smtClean="0"/>
              <a:pPr/>
              <a:t>7/25/2019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IN" smtClean="0"/>
              <a:t>S K H M C KULASEKHARAM, DEPT OF REPERTORY</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F0948A-5521-4F66-992D-274A545B7187}" type="datetime1">
              <a:rPr lang="en-US" smtClean="0"/>
              <a:pPr/>
              <a:t>7/25/2019</a:t>
            </a:fld>
            <a:endParaRPr lang="en-US"/>
          </a:p>
        </p:txBody>
      </p:sp>
      <p:sp>
        <p:nvSpPr>
          <p:cNvPr id="5" name="Footer Placeholder 4"/>
          <p:cNvSpPr>
            <a:spLocks noGrp="1"/>
          </p:cNvSpPr>
          <p:nvPr>
            <p:ph type="ftr" sz="quarter" idx="11"/>
          </p:nvPr>
        </p:nvSpPr>
        <p:spPr/>
        <p:txBody>
          <a:bodyPr/>
          <a:lstStyle>
            <a:extLst/>
          </a:lstStyle>
          <a:p>
            <a:r>
              <a:rPr lang="en-IN" smtClean="0"/>
              <a:t>S K H M C KULASEKHARAM, DEPT OF REPERTORY</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E100BD-C875-41CC-BAEA-A58C304E5990}" type="datetime1">
              <a:rPr lang="en-US" smtClean="0"/>
              <a:pPr/>
              <a:t>7/25/2019</a:t>
            </a:fld>
            <a:endParaRPr lang="en-US"/>
          </a:p>
        </p:txBody>
      </p:sp>
      <p:sp>
        <p:nvSpPr>
          <p:cNvPr id="5" name="Footer Placeholder 4"/>
          <p:cNvSpPr>
            <a:spLocks noGrp="1"/>
          </p:cNvSpPr>
          <p:nvPr>
            <p:ph type="ftr" sz="quarter" idx="11"/>
          </p:nvPr>
        </p:nvSpPr>
        <p:spPr/>
        <p:txBody>
          <a:bodyPr/>
          <a:lstStyle>
            <a:extLst/>
          </a:lstStyle>
          <a:p>
            <a:r>
              <a:rPr lang="en-IN" smtClean="0"/>
              <a:t>S K H M C KULASEKHARAM, DEPT OF REPERTORY</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613737-A1F1-4939-A26F-FF980FF0217B}" type="datetime1">
              <a:rPr lang="en-US" smtClean="0"/>
              <a:pPr/>
              <a:t>7/25/2019</a:t>
            </a:fld>
            <a:endParaRPr lang="en-US"/>
          </a:p>
        </p:txBody>
      </p:sp>
      <p:sp>
        <p:nvSpPr>
          <p:cNvPr id="5" name="Footer Placeholder 4"/>
          <p:cNvSpPr>
            <a:spLocks noGrp="1"/>
          </p:cNvSpPr>
          <p:nvPr>
            <p:ph type="ftr" sz="quarter" idx="11"/>
          </p:nvPr>
        </p:nvSpPr>
        <p:spPr/>
        <p:txBody>
          <a:bodyPr/>
          <a:lstStyle>
            <a:extLst/>
          </a:lstStyle>
          <a:p>
            <a:r>
              <a:rPr lang="en-IN" smtClean="0"/>
              <a:t>S K H M C KULASEKHARAM, DEPT OF REPERTORY</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3C2B847-21DD-4F18-9465-2449F1DC4082}" type="datetime1">
              <a:rPr lang="en-US" smtClean="0"/>
              <a:pPr/>
              <a:t>7/25/2019</a:t>
            </a:fld>
            <a:endParaRPr lang="en-US"/>
          </a:p>
        </p:txBody>
      </p:sp>
      <p:sp>
        <p:nvSpPr>
          <p:cNvPr id="5" name="Footer Placeholder 4"/>
          <p:cNvSpPr>
            <a:spLocks noGrp="1"/>
          </p:cNvSpPr>
          <p:nvPr>
            <p:ph type="ftr" sz="quarter" idx="11"/>
          </p:nvPr>
        </p:nvSpPr>
        <p:spPr/>
        <p:txBody>
          <a:bodyPr/>
          <a:lstStyle>
            <a:extLst/>
          </a:lstStyle>
          <a:p>
            <a:r>
              <a:rPr lang="en-IN" smtClean="0"/>
              <a:t>S K H M C KULASEKHARAM, DEPT OF REPERTORY</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EF80017-AFD0-4014-A329-46DAF3626406}" type="datetime1">
              <a:rPr lang="en-US" smtClean="0"/>
              <a:pPr/>
              <a:t>7/25/2019</a:t>
            </a:fld>
            <a:endParaRPr lang="en-US"/>
          </a:p>
        </p:txBody>
      </p:sp>
      <p:sp>
        <p:nvSpPr>
          <p:cNvPr id="6" name="Footer Placeholder 5"/>
          <p:cNvSpPr>
            <a:spLocks noGrp="1"/>
          </p:cNvSpPr>
          <p:nvPr>
            <p:ph type="ftr" sz="quarter" idx="11"/>
          </p:nvPr>
        </p:nvSpPr>
        <p:spPr/>
        <p:txBody>
          <a:bodyPr/>
          <a:lstStyle>
            <a:extLst/>
          </a:lstStyle>
          <a:p>
            <a:r>
              <a:rPr lang="en-IN" smtClean="0"/>
              <a:t>S K H M C KULASEKHARAM, DEPT OF REPERTORY</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5682F78-FE62-48C3-9661-209E7962C212}" type="datetime1">
              <a:rPr lang="en-US" smtClean="0"/>
              <a:pPr/>
              <a:t>7/25/2019</a:t>
            </a:fld>
            <a:endParaRPr lang="en-US"/>
          </a:p>
        </p:txBody>
      </p:sp>
      <p:sp>
        <p:nvSpPr>
          <p:cNvPr id="8" name="Footer Placeholder 7"/>
          <p:cNvSpPr>
            <a:spLocks noGrp="1"/>
          </p:cNvSpPr>
          <p:nvPr>
            <p:ph type="ftr" sz="quarter" idx="11"/>
          </p:nvPr>
        </p:nvSpPr>
        <p:spPr/>
        <p:txBody>
          <a:bodyPr/>
          <a:lstStyle>
            <a:extLst/>
          </a:lstStyle>
          <a:p>
            <a:r>
              <a:rPr lang="en-IN" smtClean="0"/>
              <a:t>S K H M C KULASEKHARAM, DEPT OF REPERTORY</a:t>
            </a:r>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97CFB71-2C63-4466-906C-4ADC6D3E75EB}" type="datetime1">
              <a:rPr lang="en-US" smtClean="0"/>
              <a:pPr/>
              <a:t>7/25/2019</a:t>
            </a:fld>
            <a:endParaRPr lang="en-US"/>
          </a:p>
        </p:txBody>
      </p:sp>
      <p:sp>
        <p:nvSpPr>
          <p:cNvPr id="4" name="Footer Placeholder 3"/>
          <p:cNvSpPr>
            <a:spLocks noGrp="1"/>
          </p:cNvSpPr>
          <p:nvPr>
            <p:ph type="ftr" sz="quarter" idx="11"/>
          </p:nvPr>
        </p:nvSpPr>
        <p:spPr/>
        <p:txBody>
          <a:bodyPr/>
          <a:lstStyle>
            <a:extLst/>
          </a:lstStyle>
          <a:p>
            <a:r>
              <a:rPr lang="en-IN" smtClean="0"/>
              <a:t>S K H M C KULASEKHARAM, DEPT OF REPERTORY</a:t>
            </a:r>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04C7A01-CCA3-4D05-9561-FC04B6515ED9}" type="datetime1">
              <a:rPr lang="en-US" smtClean="0"/>
              <a:pPr/>
              <a:t>7/25/2019</a:t>
            </a:fld>
            <a:endParaRPr lang="en-US"/>
          </a:p>
        </p:txBody>
      </p:sp>
      <p:sp>
        <p:nvSpPr>
          <p:cNvPr id="3" name="Footer Placeholder 2"/>
          <p:cNvSpPr>
            <a:spLocks noGrp="1"/>
          </p:cNvSpPr>
          <p:nvPr>
            <p:ph type="ftr" sz="quarter" idx="11"/>
          </p:nvPr>
        </p:nvSpPr>
        <p:spPr/>
        <p:txBody>
          <a:bodyPr/>
          <a:lstStyle>
            <a:extLst/>
          </a:lstStyle>
          <a:p>
            <a:r>
              <a:rPr lang="en-IN" smtClean="0"/>
              <a:t>S K H M C KULASEKHARAM, DEPT OF REPERTORY</a:t>
            </a:r>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028572B-80BD-4504-A678-240BDAC89374}" type="datetime1">
              <a:rPr lang="en-US" smtClean="0"/>
              <a:pPr/>
              <a:t>7/25/2019</a:t>
            </a:fld>
            <a:endParaRPr lang="en-US"/>
          </a:p>
        </p:txBody>
      </p:sp>
      <p:sp>
        <p:nvSpPr>
          <p:cNvPr id="6" name="Footer Placeholder 5"/>
          <p:cNvSpPr>
            <a:spLocks noGrp="1"/>
          </p:cNvSpPr>
          <p:nvPr>
            <p:ph type="ftr" sz="quarter" idx="11"/>
          </p:nvPr>
        </p:nvSpPr>
        <p:spPr/>
        <p:txBody>
          <a:bodyPr/>
          <a:lstStyle>
            <a:extLst/>
          </a:lstStyle>
          <a:p>
            <a:r>
              <a:rPr lang="en-IN" smtClean="0"/>
              <a:t>S K H M C KULASEKHARAM, DEPT OF REPERTORY</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B8809FA-1305-45BD-82AB-1D9F0DE7969C}" type="datetime1">
              <a:rPr lang="en-US" smtClean="0"/>
              <a:pPr/>
              <a:t>7/25/2019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IN" smtClean="0"/>
              <a:t>S K H M C KULASEKHARAM, DEPT OF REPERTORY</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73BD925-4529-486F-B04C-51F56C4D1867}" type="datetime1">
              <a:rPr lang="en-US" smtClean="0"/>
              <a:pPr/>
              <a:t>7/25/2019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IN" smtClean="0"/>
              <a:t>S K H M C KULASEKHARAM, DEPT OF REPERTORY</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9"/>
            <a:ext cx="7772400" cy="1944215"/>
          </a:xfrm>
        </p:spPr>
        <p:txBody>
          <a:bodyPr/>
          <a:lstStyle/>
          <a:p>
            <a:r>
              <a:rPr lang="en-US" b="1" i="1" dirty="0">
                <a:solidFill>
                  <a:srgbClr val="00B050"/>
                </a:solidFill>
                <a:latin typeface="Times New Roman" pitchFamily="18" charset="0"/>
                <a:cs typeface="Times New Roman" pitchFamily="18" charset="0"/>
              </a:rPr>
              <a:t>Difficulties in taking a </a:t>
            </a:r>
            <a:r>
              <a:rPr lang="en-US" b="1" i="1" dirty="0" smtClean="0">
                <a:solidFill>
                  <a:srgbClr val="00B050"/>
                </a:solidFill>
                <a:latin typeface="Times New Roman" pitchFamily="18" charset="0"/>
                <a:cs typeface="Times New Roman" pitchFamily="18" charset="0"/>
              </a:rPr>
              <a:t>Chronic Case</a:t>
            </a:r>
            <a:endParaRPr lang="en-US" b="1" i="1" dirty="0">
              <a:solidFill>
                <a:srgbClr val="00B050"/>
              </a:solidFill>
              <a:latin typeface="Times New Roman" pitchFamily="18" charset="0"/>
              <a:cs typeface="Times New Roman" pitchFamily="18" charset="0"/>
            </a:endParaRPr>
          </a:p>
        </p:txBody>
      </p:sp>
      <p:sp>
        <p:nvSpPr>
          <p:cNvPr id="3" name="Subtitle 2"/>
          <p:cNvSpPr>
            <a:spLocks noGrp="1"/>
          </p:cNvSpPr>
          <p:nvPr>
            <p:ph type="subTitle" idx="1"/>
          </p:nvPr>
        </p:nvSpPr>
        <p:spPr>
          <a:xfrm>
            <a:off x="685800" y="3611606"/>
            <a:ext cx="7772400" cy="1689601"/>
          </a:xfrm>
        </p:spPr>
        <p:txBody>
          <a:bodyPr>
            <a:noAutofit/>
          </a:bodyPr>
          <a:lstStyle/>
          <a:p>
            <a:endParaRPr lang="en-US" sz="1800" b="1" dirty="0">
              <a:solidFill>
                <a:srgbClr val="FF0000"/>
              </a:solidFill>
            </a:endParaRPr>
          </a:p>
          <a:p>
            <a:r>
              <a:rPr lang="en-US" sz="1800" b="1" dirty="0">
                <a:solidFill>
                  <a:srgbClr val="FF0000"/>
                </a:solidFill>
              </a:rPr>
              <a:t>DR. SUMAN SANKAR. A.S, M.D.(</a:t>
            </a:r>
            <a:r>
              <a:rPr lang="en-US" sz="1800" b="1" dirty="0" err="1">
                <a:solidFill>
                  <a:srgbClr val="FF0000"/>
                </a:solidFill>
              </a:rPr>
              <a:t>Hom</a:t>
            </a:r>
            <a:r>
              <a:rPr lang="en-US" sz="1800" b="1" dirty="0">
                <a:solidFill>
                  <a:srgbClr val="FF0000"/>
                </a:solidFill>
              </a:rPr>
              <a:t>)</a:t>
            </a:r>
          </a:p>
          <a:p>
            <a:r>
              <a:rPr lang="en-US" sz="1800" dirty="0">
                <a:solidFill>
                  <a:srgbClr val="FF0000"/>
                </a:solidFill>
              </a:rPr>
              <a:t>Professor, Department of Repertory</a:t>
            </a:r>
          </a:p>
          <a:p>
            <a:r>
              <a:rPr lang="en-US" sz="1800" dirty="0" err="1">
                <a:solidFill>
                  <a:srgbClr val="FF0000"/>
                </a:solidFill>
              </a:rPr>
              <a:t>Sarada</a:t>
            </a:r>
            <a:r>
              <a:rPr lang="en-US" sz="1800" dirty="0">
                <a:solidFill>
                  <a:srgbClr val="FF0000"/>
                </a:solidFill>
              </a:rPr>
              <a:t> Krishna Homoeopathic Medical College </a:t>
            </a:r>
          </a:p>
          <a:p>
            <a:r>
              <a:rPr lang="en-US" sz="1800" dirty="0" err="1">
                <a:solidFill>
                  <a:srgbClr val="FF0000"/>
                </a:solidFill>
              </a:rPr>
              <a:t>Kulasekharam</a:t>
            </a:r>
            <a:endParaRPr lang="en-US" sz="1800" dirty="0">
              <a:solidFill>
                <a:srgbClr val="FF0000"/>
              </a:solidFill>
            </a:endParaRPr>
          </a:p>
          <a:p>
            <a:endParaRPr lang="en-US" sz="1800" dirty="0">
              <a:solidFill>
                <a:srgbClr val="FF0000"/>
              </a:solidFill>
            </a:endParaRPr>
          </a:p>
          <a:p>
            <a:endParaRPr lang="en-US" sz="1800" dirty="0">
              <a:solidFill>
                <a:srgbClr val="FF0000"/>
              </a:solidFill>
            </a:endParaRPr>
          </a:p>
          <a:p>
            <a:endParaRPr lang="en-US" sz="1800" dirty="0"/>
          </a:p>
          <a:p>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6000" b="1" i="1" u="sng" dirty="0" smtClean="0">
              <a:latin typeface="Times New Roman" pitchFamily="18" charset="0"/>
              <a:cs typeface="Times New Roman" pitchFamily="18" charset="0"/>
            </a:endParaRPr>
          </a:p>
          <a:p>
            <a:pPr marL="0" indent="0" algn="ctr">
              <a:buNone/>
            </a:pPr>
            <a:r>
              <a:rPr lang="en-US" sz="6000" b="1" i="1" u="sng" dirty="0" smtClean="0">
                <a:latin typeface="Times New Roman" pitchFamily="18" charset="0"/>
                <a:cs typeface="Times New Roman" pitchFamily="18" charset="0"/>
              </a:rPr>
              <a:t>THANK YOU</a:t>
            </a:r>
            <a:endParaRPr lang="en-US" sz="6000" b="1" i="1" u="sng" dirty="0">
              <a:latin typeface="Times New Roman" pitchFamily="18" charset="0"/>
              <a:cs typeface="Times New Roman" pitchFamily="18" charset="0"/>
            </a:endParaRPr>
          </a:p>
        </p:txBody>
      </p:sp>
    </p:spTree>
    <p:extLst>
      <p:ext uri="{BB962C8B-B14F-4D97-AF65-F5344CB8AC3E}">
        <p14:creationId xmlns:p14="http://schemas.microsoft.com/office/powerpoint/2010/main" val="259026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700808"/>
            <a:ext cx="8291264" cy="4425355"/>
          </a:xfrm>
        </p:spPr>
        <p:txBody>
          <a:bodyPr>
            <a:noAutofit/>
          </a:bodyPr>
          <a:lstStyle/>
          <a:p>
            <a:pPr algn="just"/>
            <a:r>
              <a:rPr lang="en-US" sz="2800" dirty="0" smtClean="0">
                <a:latin typeface="Times New Roman" pitchFamily="18" charset="0"/>
                <a:cs typeface="Times New Roman" pitchFamily="18" charset="0"/>
              </a:rPr>
              <a:t>In case of patients with previous course of medicines, the true symptom image of the patient may have altered or have been mixed up with the symptoms of drugs .</a:t>
            </a:r>
          </a:p>
          <a:p>
            <a:pPr marL="109728" indent="0" algn="just">
              <a:buNone/>
            </a:pP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In such cases those symptoms and ailments which he suffered from before the use of the medicines or after they had been discontinued for several days give true fundamental idea of the original form of the disease</a:t>
            </a:r>
          </a:p>
          <a:p>
            <a:pPr marL="0" indent="0" algn="just">
              <a:buNone/>
            </a:pP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4" name="Title 3"/>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1.Patients Coming From Other Physicians</a:t>
            </a:r>
            <a:endParaRPr lang="en-IN"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The patient due to several years of sufferings get accustomed to certain symptoms and fail to mention thinking that these symptoms might be minor and insignificant and feels that these accessory symptoms do not have any connection with their main complaints.</a:t>
            </a:r>
          </a:p>
          <a:p>
            <a:pPr marL="109728" indent="0"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These symptoms are sometimes important in arriving a totality.</a:t>
            </a:r>
          </a:p>
          <a:p>
            <a:pPr algn="just"/>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i="1" dirty="0" smtClean="0">
                <a:latin typeface="Times New Roman" pitchFamily="18" charset="0"/>
                <a:cs typeface="Times New Roman" pitchFamily="18" charset="0"/>
              </a:rPr>
              <a:t>2.Accustomed Long Sufferings</a:t>
            </a:r>
            <a:endParaRPr lang="en-US" b="1" i="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These persons impatient of their sufferings exaggerate their sufferings to induce the physician to give them relief.</a:t>
            </a:r>
          </a:p>
          <a:p>
            <a:pPr marL="109728" indent="0" algn="just">
              <a:buNone/>
            </a:pPr>
            <a:r>
              <a:rPr lang="en-US" sz="2800" dirty="0" smtClean="0">
                <a:latin typeface="Times New Roman" pitchFamily="18" charset="0"/>
                <a:cs typeface="Times New Roman" pitchFamily="18" charset="0"/>
              </a:rPr>
              <a:t> </a:t>
            </a:r>
          </a:p>
          <a:p>
            <a:pPr algn="just"/>
            <a:r>
              <a:rPr lang="en-US" sz="2800" dirty="0" smtClean="0">
                <a:latin typeface="Times New Roman" pitchFamily="18" charset="0"/>
                <a:cs typeface="Times New Roman" pitchFamily="18" charset="0"/>
              </a:rPr>
              <a:t>Hypochondriacs</a:t>
            </a:r>
            <a:r>
              <a:rPr lang="en-US" sz="2800" dirty="0">
                <a:latin typeface="Times New Roman" pitchFamily="18" charset="0"/>
                <a:cs typeface="Times New Roman" pitchFamily="18" charset="0"/>
              </a:rPr>
              <a:t> i</a:t>
            </a:r>
            <a:r>
              <a:rPr lang="en-US" sz="2800" dirty="0" smtClean="0">
                <a:latin typeface="Times New Roman" pitchFamily="18" charset="0"/>
                <a:cs typeface="Times New Roman" pitchFamily="18" charset="0"/>
              </a:rPr>
              <a:t>magines complaints where the hypersensitive overstates the complaints.</a:t>
            </a:r>
          </a:p>
          <a:p>
            <a:pPr algn="just"/>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3.Hypochondriacs and hypersensitive patients</a:t>
            </a:r>
            <a:endParaRPr lang="en-US" b="1" i="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dirty="0" smtClean="0">
                <a:latin typeface="Times New Roman" pitchFamily="18" charset="0"/>
                <a:cs typeface="Times New Roman" pitchFamily="18" charset="0"/>
              </a:rPr>
              <a:t>Some individuals do not take much interest in describing their ailments. They can be called stoics. </a:t>
            </a:r>
          </a:p>
          <a:p>
            <a:pPr marL="109728" indent="0"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They refrain from mentioning the symptoms or describe in vague terms due to indolence, false modesty, or from a kind of mildness of disposition or weakness of mind.</a:t>
            </a:r>
          </a:p>
          <a:p>
            <a:pPr marL="109728" indent="0"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They think that there is no need of telling everything about the health and disease as the physician’s attention may be diverted from the chief complaint.</a:t>
            </a:r>
          </a:p>
          <a:p>
            <a:pPr algn="just"/>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i="1" dirty="0" smtClean="0">
                <a:latin typeface="Times New Roman" pitchFamily="18" charset="0"/>
                <a:cs typeface="Times New Roman" pitchFamily="18" charset="0"/>
              </a:rPr>
              <a:t>4.Modesty conceals the facts</a:t>
            </a:r>
            <a:endParaRPr lang="en-US" b="1" i="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Here owing to the long period of suffering the patient thinks the disease is incurable and refrain from mentioning</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5.Long suffering considered incurable</a:t>
            </a:r>
            <a:endParaRPr lang="en-US" b="1" i="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Intellectuals tend to relate to reality according to what is explainable to their minds . </a:t>
            </a:r>
          </a:p>
          <a:p>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They evaluate or interpret their symptoms in terms of their knowledge and philosophy of life and explain away the very symptoms of most value to the homoeopath</a:t>
            </a:r>
          </a:p>
        </p:txBody>
      </p:sp>
      <p:sp>
        <p:nvSpPr>
          <p:cNvPr id="2" name="Title 1"/>
          <p:cNvSpPr>
            <a:spLocks noGrp="1"/>
          </p:cNvSpPr>
          <p:nvPr>
            <p:ph type="title"/>
          </p:nvPr>
        </p:nvSpPr>
        <p:spPr/>
        <p:txBody>
          <a:bodyPr/>
          <a:lstStyle/>
          <a:p>
            <a:r>
              <a:rPr lang="en-US" b="1" i="1" dirty="0" smtClean="0">
                <a:latin typeface="Times New Roman" pitchFamily="18" charset="0"/>
                <a:cs typeface="Times New Roman" pitchFamily="18" charset="0"/>
              </a:rPr>
              <a:t>6.Intellectuals</a:t>
            </a:r>
            <a:endParaRPr lang="en-US" b="1" i="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They adopt some theories on diet and regimen without any consideration for the uniqueness of their organisms, keeping aside their desires and aversions and causing missing of valuable data to a homoeopath</a:t>
            </a:r>
          </a:p>
          <a:p>
            <a:pPr marL="0" indent="0" algn="just">
              <a:buNone/>
            </a:pP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241040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 chronic cases physician should give more importance to the patient’s own description of the suffering.</a:t>
            </a:r>
          </a:p>
          <a:p>
            <a:pPr marL="109728" indent="0" algn="just">
              <a:buNone/>
            </a:pP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Patient can alone describe his suffering and sensations accurately and exactly and by the friends and attendants they are usually altered and erroneously stated.</a:t>
            </a:r>
          </a:p>
          <a:p>
            <a:pPr algn="just"/>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b="1" i="1" dirty="0" smtClean="0">
                <a:latin typeface="Times New Roman" pitchFamily="18" charset="0"/>
                <a:cs typeface="Times New Roman" pitchFamily="18" charset="0"/>
              </a:rPr>
              <a:t>7. Reliability of symptoms</a:t>
            </a:r>
            <a:endParaRPr lang="en-US" b="1" i="1"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200</TotalTime>
  <Words>419</Words>
  <Application>Microsoft Office PowerPoint</Application>
  <PresentationFormat>On-screen Show (4:3)</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Difficulties in taking a Chronic Case</vt:lpstr>
      <vt:lpstr>1.Patients Coming From Other Physicians</vt:lpstr>
      <vt:lpstr>2.Accustomed Long Sufferings</vt:lpstr>
      <vt:lpstr>3.Hypochondriacs and hypersensitive patients</vt:lpstr>
      <vt:lpstr>4.Modesty conceals the facts</vt:lpstr>
      <vt:lpstr>5.Long suffering considered incurable</vt:lpstr>
      <vt:lpstr>6.Intellectuals</vt:lpstr>
      <vt:lpstr>PowerPoint Presentation</vt:lpstr>
      <vt:lpstr>7. Reliability of symptoms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New</dc:creator>
  <cp:lastModifiedBy>User</cp:lastModifiedBy>
  <cp:revision>10</cp:revision>
  <dcterms:created xsi:type="dcterms:W3CDTF">2006-08-16T00:00:00Z</dcterms:created>
  <dcterms:modified xsi:type="dcterms:W3CDTF">2019-07-25T16:47:59Z</dcterms:modified>
</cp:coreProperties>
</file>